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3" r:id="rId1"/>
  </p:sldMasterIdLst>
  <p:sldIdLst>
    <p:sldId id="256" r:id="rId2"/>
    <p:sldId id="285" r:id="rId3"/>
    <p:sldId id="258" r:id="rId4"/>
    <p:sldId id="266" r:id="rId5"/>
    <p:sldId id="259" r:id="rId6"/>
    <p:sldId id="281" r:id="rId7"/>
    <p:sldId id="282" r:id="rId8"/>
    <p:sldId id="283" r:id="rId9"/>
    <p:sldId id="284" r:id="rId10"/>
    <p:sldId id="280" r:id="rId11"/>
    <p:sldId id="267" r:id="rId12"/>
    <p:sldId id="278" r:id="rId13"/>
    <p:sldId id="279" r:id="rId14"/>
    <p:sldId id="265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Μεσαίο στυλ 2 - Έμφαση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11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7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594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18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9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41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80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85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4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3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91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0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7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8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0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4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94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B4B9829-CEC6-4BC9-9385-0F1530FAA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1405" y="1859280"/>
            <a:ext cx="8915399" cy="1569720"/>
          </a:xfrm>
        </p:spPr>
        <p:txBody>
          <a:bodyPr/>
          <a:lstStyle/>
          <a:p>
            <a:r>
              <a:rPr lang="en-US" dirty="0"/>
              <a:t>City Payment Gateway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C749472-794C-4A84-8C3E-9F9003DD4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1405" y="3986785"/>
            <a:ext cx="8915399" cy="1126283"/>
          </a:xfrm>
        </p:spPr>
        <p:txBody>
          <a:bodyPr>
            <a:normAutofit/>
          </a:bodyPr>
          <a:lstStyle/>
          <a:p>
            <a:r>
              <a:rPr lang="el-GR" sz="3200" dirty="0" err="1"/>
              <a:t>Ομαδα</a:t>
            </a:r>
            <a:r>
              <a:rPr lang="el-GR" sz="3200" dirty="0"/>
              <a:t> : </a:t>
            </a:r>
            <a:r>
              <a:rPr lang="en-US" sz="3200" dirty="0"/>
              <a:t>G-</a:t>
            </a:r>
            <a:r>
              <a:rPr lang="en-US" sz="3200" dirty="0" err="1"/>
              <a:t>lts</a:t>
            </a:r>
            <a:endParaRPr lang="el-GR" sz="3200" dirty="0"/>
          </a:p>
        </p:txBody>
      </p:sp>
      <p:sp>
        <p:nvSpPr>
          <p:cNvPr id="6" name="Υπότιτλος 2">
            <a:extLst>
              <a:ext uri="{FF2B5EF4-FFF2-40B4-BE49-F238E27FC236}">
                <a16:creationId xmlns:a16="http://schemas.microsoft.com/office/drawing/2014/main" id="{7A87122E-41ED-4C1C-ABA9-C9C47A858377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TID : 34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90837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9D0D2E-8056-41BB-81A7-4E338A5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784" y="618518"/>
            <a:ext cx="9905998" cy="1478570"/>
          </a:xfrm>
        </p:spPr>
        <p:txBody>
          <a:bodyPr/>
          <a:lstStyle/>
          <a:p>
            <a:r>
              <a:rPr lang="el-GR" dirty="0" err="1"/>
              <a:t>Τεχνολογιεσ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AC9D68D-68B8-4EB8-868A-703EB045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784" y="1950720"/>
            <a:ext cx="9905999" cy="1123639"/>
          </a:xfrm>
        </p:spPr>
        <p:txBody>
          <a:bodyPr>
            <a:normAutofit fontScale="70000" lnSpcReduction="20000"/>
          </a:bodyPr>
          <a:lstStyle/>
          <a:p>
            <a:r>
              <a:rPr lang="el-GR" dirty="0"/>
              <a:t>Η πλατφόρμα λειτουργεί πάνω σε ελεύθερο λογισμικό</a:t>
            </a:r>
            <a:endParaRPr lang="en-US" dirty="0"/>
          </a:p>
          <a:p>
            <a:r>
              <a:rPr lang="el-GR" dirty="0"/>
              <a:t>Ταυτοποίηση χρήστη μέσω εθνικού κόμβου </a:t>
            </a:r>
            <a:r>
              <a:rPr lang="en-US" dirty="0" err="1"/>
              <a:t>eIDAS</a:t>
            </a:r>
            <a:r>
              <a:rPr lang="en-US" dirty="0"/>
              <a:t>,  Identity Server NBG</a:t>
            </a:r>
            <a:r>
              <a:rPr lang="el-GR" dirty="0"/>
              <a:t> </a:t>
            </a:r>
            <a:r>
              <a:rPr lang="el-GR" dirty="0" err="1"/>
              <a:t>κλπ</a:t>
            </a:r>
            <a:r>
              <a:rPr lang="el-GR" dirty="0"/>
              <a:t> </a:t>
            </a:r>
          </a:p>
          <a:p>
            <a:r>
              <a:rPr lang="en-US" dirty="0"/>
              <a:t>APIs </a:t>
            </a:r>
            <a:r>
              <a:rPr lang="el-GR" dirty="0"/>
              <a:t>που χρησιμοποιήθηκαν : </a:t>
            </a:r>
          </a:p>
          <a:p>
            <a:pPr lvl="1"/>
            <a:endParaRPr lang="en-US" dirty="0"/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FB1E564F-FA0E-4F62-AE93-3AB8821283AA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TID : 34</a:t>
            </a:r>
            <a:endParaRPr lang="el-GR" sz="2400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DA5402F-D41D-42B0-A9A3-D258EC6F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34" y="3358353"/>
            <a:ext cx="3724011" cy="713109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EFBFFC9D-D183-4C17-BD39-DC72F093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06" y="4626829"/>
            <a:ext cx="3718039" cy="719973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4E912641-DE68-4300-9213-13DD724A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916" y="4362493"/>
            <a:ext cx="1541657" cy="1467538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82DF920F-561D-4A21-9AA9-B22331071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34" y="3365391"/>
            <a:ext cx="3724011" cy="713108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748DCD5F-A89B-4359-86EB-72A49C0E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4424" y="3358353"/>
            <a:ext cx="3150642" cy="720146"/>
          </a:xfrm>
          <a:prstGeom prst="rect">
            <a:avLst/>
          </a:prstGeom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8EEAB1C-A1FC-4694-8746-E56A820CA175}"/>
              </a:ext>
            </a:extLst>
          </p:cNvPr>
          <p:cNvSpPr/>
          <p:nvPr/>
        </p:nvSpPr>
        <p:spPr>
          <a:xfrm>
            <a:off x="4389120" y="3074359"/>
            <a:ext cx="7595616" cy="29316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0C82DCDA-3AE5-46C1-AE3B-C7647DFDE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34" y="4633694"/>
            <a:ext cx="3724009" cy="7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40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D2E3744-2036-44BE-931B-E65E9E14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Οφελη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F1B6524F-9106-4187-8061-E7B971F12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369362"/>
              </p:ext>
            </p:extLst>
          </p:nvPr>
        </p:nvGraphicFramePr>
        <p:xfrm>
          <a:off x="1141413" y="2273872"/>
          <a:ext cx="9906000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210363">
                  <a:extLst>
                    <a:ext uri="{9D8B030D-6E8A-4147-A177-3AD203B41FA5}">
                      <a16:colId xmlns:a16="http://schemas.microsoft.com/office/drawing/2014/main" val="413519638"/>
                    </a:ext>
                  </a:extLst>
                </a:gridCol>
                <a:gridCol w="1085088">
                  <a:extLst>
                    <a:ext uri="{9D8B030D-6E8A-4147-A177-3AD203B41FA5}">
                      <a16:colId xmlns:a16="http://schemas.microsoft.com/office/drawing/2014/main" val="3011046872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2181344964"/>
                    </a:ext>
                  </a:extLst>
                </a:gridCol>
                <a:gridCol w="1440117">
                  <a:extLst>
                    <a:ext uri="{9D8B030D-6E8A-4147-A177-3AD203B41FA5}">
                      <a16:colId xmlns:a16="http://schemas.microsoft.com/office/drawing/2014/main" val="2722540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Όφελος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Δήμος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Πολίτες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Επιχειρήσεις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02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Ενίσχυση κοινωνικών δομών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Συλλογικές δράσεις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Ενίσχυση κυκλικής οικονομίας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94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Εκμετάλλευση ανοιχτών τεχνολογικών υποδομών (</a:t>
                      </a:r>
                      <a:r>
                        <a:rPr lang="en-US" dirty="0"/>
                        <a:t>open APIs)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4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Εταιρική κοινωνική ευθύνη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31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Μειωμένο κόστος συναλλαγών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36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Μείωση γραφειοκρατίας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59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Επιβράβευση συμμετοχής και συνεισφοράς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28391"/>
                  </a:ext>
                </a:extLst>
              </a:tr>
            </a:tbl>
          </a:graphicData>
        </a:graphic>
      </p:graphicFrame>
      <p:pic>
        <p:nvPicPr>
          <p:cNvPr id="7" name="Εικόνα 6">
            <a:extLst>
              <a:ext uri="{FF2B5EF4-FFF2-40B4-BE49-F238E27FC236}">
                <a16:creationId xmlns:a16="http://schemas.microsoft.com/office/drawing/2014/main" id="{26FAF073-8393-4376-AA80-0271F570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548" y="2639632"/>
            <a:ext cx="349352" cy="323697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47F15BC7-BE39-4C4F-A93D-F7FD8355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548" y="3412910"/>
            <a:ext cx="349352" cy="323697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385F9CA-772B-4503-BCA2-2A1282CA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548" y="3780803"/>
            <a:ext cx="349352" cy="323697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5DD8300A-817A-4AFE-B175-18A4C03B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548" y="4485566"/>
            <a:ext cx="349352" cy="323697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49CFD137-B23F-4CF5-A47E-2AF61A7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548" y="4897655"/>
            <a:ext cx="349352" cy="323697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96E2F207-28DA-4D5C-9AE1-8C4DF932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548" y="5263351"/>
            <a:ext cx="349352" cy="323697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8C86232-D9B8-4C5A-81D5-61AF3D18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548" y="3045017"/>
            <a:ext cx="349352" cy="323697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5A79C191-DC77-44E8-8943-66477A40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28" y="4897655"/>
            <a:ext cx="349352" cy="323697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795FCF83-AC0C-4974-BE88-C13B5250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28" y="5263351"/>
            <a:ext cx="349352" cy="323697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E9127004-1723-49C3-96D6-735EFCB2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28" y="3778606"/>
            <a:ext cx="349352" cy="323697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396C5F40-71AD-4C78-8928-6B561937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28" y="3412910"/>
            <a:ext cx="349352" cy="323697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72B43C40-6EB1-4641-9CD3-529E71AC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28" y="3045016"/>
            <a:ext cx="349352" cy="323697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3AA0E1D-4348-41A9-9748-B67D9A26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28" y="2639632"/>
            <a:ext cx="349352" cy="323697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7D1B3722-A22F-478F-8635-94EF6DC4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864" y="2681886"/>
            <a:ext cx="349352" cy="323697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D132A4D8-A713-4322-8565-67899BC3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864" y="3045015"/>
            <a:ext cx="349352" cy="323697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90B4511A-6222-4A7F-97DA-C06CFFE8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852" y="3412909"/>
            <a:ext cx="349352" cy="323697"/>
          </a:xfrm>
          <a:prstGeom prst="rect">
            <a:avLst/>
          </a:prstGeom>
        </p:spPr>
      </p:pic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84EE6324-2F35-44BA-AC1D-6047AAB8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852" y="3778605"/>
            <a:ext cx="349352" cy="323697"/>
          </a:xfrm>
          <a:prstGeom prst="rect">
            <a:avLst/>
          </a:prstGeom>
        </p:spPr>
      </p:pic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008F7C4B-7823-412F-9436-9B1D7738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852" y="4524581"/>
            <a:ext cx="349352" cy="323697"/>
          </a:xfrm>
          <a:prstGeom prst="rect">
            <a:avLst/>
          </a:prstGeom>
        </p:spPr>
      </p:pic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AEF594F8-87C7-4392-8FDE-A0FD9F62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852" y="4148251"/>
            <a:ext cx="349352" cy="323697"/>
          </a:xfrm>
          <a:prstGeom prst="rect">
            <a:avLst/>
          </a:prstGeom>
        </p:spPr>
      </p:pic>
      <p:pic>
        <p:nvPicPr>
          <p:cNvPr id="26" name="Εικόνα 25">
            <a:extLst>
              <a:ext uri="{FF2B5EF4-FFF2-40B4-BE49-F238E27FC236}">
                <a16:creationId xmlns:a16="http://schemas.microsoft.com/office/drawing/2014/main" id="{05DDD7CE-2989-4296-B09D-9AB6685C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852" y="5260367"/>
            <a:ext cx="349352" cy="32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79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7F552D2-E557-4A97-9159-E59C8789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004" y="460863"/>
            <a:ext cx="9984828" cy="658489"/>
          </a:xfrm>
        </p:spPr>
        <p:txBody>
          <a:bodyPr/>
          <a:lstStyle/>
          <a:p>
            <a:r>
              <a:rPr lang="el-GR" dirty="0" err="1"/>
              <a:t>ομαδα</a:t>
            </a:r>
            <a:endParaRPr lang="el-GR" dirty="0"/>
          </a:p>
        </p:txBody>
      </p: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F35A28C4-77A5-4C85-8871-BBDC4A7D2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370" y="1430590"/>
            <a:ext cx="2342830" cy="2290981"/>
          </a:xfr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8F2FE1E9-36CF-4800-993A-DEF3D78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99" y="1430590"/>
            <a:ext cx="2461920" cy="2290981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F797125-48CD-4371-9710-775E4895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18" y="1421139"/>
            <a:ext cx="2234854" cy="2290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3D1E2-8ED3-4CF2-A107-A8E7A20AFB03}"/>
              </a:ext>
            </a:extLst>
          </p:cNvPr>
          <p:cNvSpPr txBox="1"/>
          <p:nvPr/>
        </p:nvSpPr>
        <p:spPr>
          <a:xfrm>
            <a:off x="1823796" y="3876511"/>
            <a:ext cx="225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Αναστάσιος </a:t>
            </a:r>
            <a:r>
              <a:rPr lang="el-GR" dirty="0" err="1"/>
              <a:t>Λισγάρας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9792D-F31B-49A1-B68D-7DE235EF52A4}"/>
              </a:ext>
            </a:extLst>
          </p:cNvPr>
          <p:cNvSpPr txBox="1"/>
          <p:nvPr/>
        </p:nvSpPr>
        <p:spPr>
          <a:xfrm>
            <a:off x="4484282" y="3889113"/>
            <a:ext cx="23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Μιχαήλ-Άρης Καλατζής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37EE9-CA14-4BB2-9B54-C8AD6A18B6C8}"/>
              </a:ext>
            </a:extLst>
          </p:cNvPr>
          <p:cNvSpPr txBox="1"/>
          <p:nvPr/>
        </p:nvSpPr>
        <p:spPr>
          <a:xfrm>
            <a:off x="7219406" y="3898552"/>
            <a:ext cx="224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Νικόλαος </a:t>
            </a:r>
            <a:r>
              <a:rPr lang="el-GR" dirty="0" err="1"/>
              <a:t>Κορνελάκης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774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7F552D2-E557-4A97-9159-E59C8789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004" y="460863"/>
            <a:ext cx="9984828" cy="658489"/>
          </a:xfrm>
        </p:spPr>
        <p:txBody>
          <a:bodyPr/>
          <a:lstStyle/>
          <a:p>
            <a:r>
              <a:rPr lang="el-GR" dirty="0" err="1"/>
              <a:t>ομαδα</a:t>
            </a:r>
            <a:endParaRPr lang="el-GR" dirty="0"/>
          </a:p>
        </p:txBody>
      </p: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F35A28C4-77A5-4C85-8871-BBDC4A7D2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370" y="1430590"/>
            <a:ext cx="2342830" cy="2290981"/>
          </a:xfr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8F2FE1E9-36CF-4800-993A-DEF3D78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99" y="1430590"/>
            <a:ext cx="2461920" cy="2290981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F797125-48CD-4371-9710-775E4895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18" y="1421139"/>
            <a:ext cx="2234854" cy="2290981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1AB914C-0C67-419A-8453-6FC587A29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803" y="4619023"/>
            <a:ext cx="2197680" cy="2097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3D1E2-8ED3-4CF2-A107-A8E7A20AFB03}"/>
              </a:ext>
            </a:extLst>
          </p:cNvPr>
          <p:cNvSpPr txBox="1"/>
          <p:nvPr/>
        </p:nvSpPr>
        <p:spPr>
          <a:xfrm>
            <a:off x="1823796" y="3876511"/>
            <a:ext cx="225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Αναστάσιος </a:t>
            </a:r>
            <a:r>
              <a:rPr lang="el-GR" dirty="0" err="1"/>
              <a:t>Λισγάρας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9792D-F31B-49A1-B68D-7DE235EF52A4}"/>
              </a:ext>
            </a:extLst>
          </p:cNvPr>
          <p:cNvSpPr txBox="1"/>
          <p:nvPr/>
        </p:nvSpPr>
        <p:spPr>
          <a:xfrm>
            <a:off x="4484282" y="3889113"/>
            <a:ext cx="23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Μιχαήλ-Άρης Καλατζής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37EE9-CA14-4BB2-9B54-C8AD6A18B6C8}"/>
              </a:ext>
            </a:extLst>
          </p:cNvPr>
          <p:cNvSpPr txBox="1"/>
          <p:nvPr/>
        </p:nvSpPr>
        <p:spPr>
          <a:xfrm>
            <a:off x="7219406" y="3898552"/>
            <a:ext cx="224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Νικόλαος </a:t>
            </a:r>
            <a:r>
              <a:rPr lang="el-GR" dirty="0" err="1"/>
              <a:t>Κορνελάκης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1DEA6-5D71-4CDF-A8A9-3DBE0D4A2DBC}"/>
              </a:ext>
            </a:extLst>
          </p:cNvPr>
          <p:cNvSpPr txBox="1"/>
          <p:nvPr/>
        </p:nvSpPr>
        <p:spPr>
          <a:xfrm>
            <a:off x="3768107" y="5405956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Special Thanks to : </a:t>
            </a:r>
            <a:endParaRPr lang="el-G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E7EB1-279E-4F19-AA0A-00DA480C0D0D}"/>
              </a:ext>
            </a:extLst>
          </p:cNvPr>
          <p:cNvSpPr txBox="1"/>
          <p:nvPr/>
        </p:nvSpPr>
        <p:spPr>
          <a:xfrm>
            <a:off x="10034157" y="540595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Δαμιανός</a:t>
            </a:r>
          </a:p>
        </p:txBody>
      </p:sp>
    </p:spTree>
    <p:extLst>
      <p:ext uri="{BB962C8B-B14F-4D97-AF65-F5344CB8AC3E}">
        <p14:creationId xmlns:p14="http://schemas.microsoft.com/office/powerpoint/2010/main" val="258322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D92E5AA3-0D17-437D-8F7F-BBA237C384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600" y="871200"/>
            <a:ext cx="10857600" cy="5382000"/>
          </a:xfrm>
        </p:spPr>
      </p:pic>
    </p:spTree>
    <p:extLst>
      <p:ext uri="{BB962C8B-B14F-4D97-AF65-F5344CB8AC3E}">
        <p14:creationId xmlns:p14="http://schemas.microsoft.com/office/powerpoint/2010/main" val="344472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45FCBF7B-6DC5-48CA-96C7-314BA33B281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600" y="871200"/>
            <a:ext cx="10857600" cy="5382000"/>
          </a:xfrm>
        </p:spPr>
      </p:pic>
    </p:spTree>
    <p:extLst>
      <p:ext uri="{BB962C8B-B14F-4D97-AF65-F5344CB8AC3E}">
        <p14:creationId xmlns:p14="http://schemas.microsoft.com/office/powerpoint/2010/main" val="339769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B246056E-25CE-4B64-AB9D-B6EF22910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600" y="871200"/>
            <a:ext cx="10856793" cy="5382000"/>
          </a:xfrm>
        </p:spPr>
      </p:pic>
    </p:spTree>
    <p:extLst>
      <p:ext uri="{BB962C8B-B14F-4D97-AF65-F5344CB8AC3E}">
        <p14:creationId xmlns:p14="http://schemas.microsoft.com/office/powerpoint/2010/main" val="116914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8D18355C-D75D-469A-A752-A22AD7411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600" y="871200"/>
            <a:ext cx="10856793" cy="5382000"/>
          </a:xfrm>
        </p:spPr>
      </p:pic>
    </p:spTree>
    <p:extLst>
      <p:ext uri="{BB962C8B-B14F-4D97-AF65-F5344CB8AC3E}">
        <p14:creationId xmlns:p14="http://schemas.microsoft.com/office/powerpoint/2010/main" val="18093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7841960B-D36A-42A6-AA34-B2A762C198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600" y="871200"/>
            <a:ext cx="10857600" cy="5382000"/>
          </a:xfrm>
        </p:spPr>
      </p:pic>
    </p:spTree>
    <p:extLst>
      <p:ext uri="{BB962C8B-B14F-4D97-AF65-F5344CB8AC3E}">
        <p14:creationId xmlns:p14="http://schemas.microsoft.com/office/powerpoint/2010/main" val="347837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2B6E7B9A-AFD3-4B2B-AF05-46231177B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966" y="333703"/>
            <a:ext cx="8736068" cy="6190593"/>
          </a:xfrm>
        </p:spPr>
      </p:pic>
    </p:spTree>
    <p:extLst>
      <p:ext uri="{BB962C8B-B14F-4D97-AF65-F5344CB8AC3E}">
        <p14:creationId xmlns:p14="http://schemas.microsoft.com/office/powerpoint/2010/main" val="369044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DA923A-5E56-4949-BE22-2EF1A67F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200" y="618518"/>
            <a:ext cx="9905998" cy="1478570"/>
          </a:xfrm>
        </p:spPr>
        <p:txBody>
          <a:bodyPr/>
          <a:lstStyle/>
          <a:p>
            <a:r>
              <a:rPr lang="el-GR" dirty="0"/>
              <a:t>Η </a:t>
            </a:r>
            <a:r>
              <a:rPr lang="el-GR" dirty="0" err="1"/>
              <a:t>αναγκη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FA1881-CB4E-4084-993A-7C2B160AD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200" y="2249487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el-GR" dirty="0"/>
              <a:t>Εξεύρεση πόρων για ενίσχυση κοινωνικών δομών</a:t>
            </a:r>
          </a:p>
          <a:p>
            <a:r>
              <a:rPr lang="el-GR" dirty="0"/>
              <a:t>Ενίσχυση τοπικών επιχειρήσεων/παραγωγών με καλές πρακτικές κυκλικής οικονομίας</a:t>
            </a:r>
          </a:p>
          <a:p>
            <a:r>
              <a:rPr lang="el-GR" dirty="0"/>
              <a:t>Εκσυγχρονισμός μέσων πληρωμής του δήμου</a:t>
            </a:r>
          </a:p>
          <a:p>
            <a:r>
              <a:rPr lang="el-GR" dirty="0"/>
              <a:t>Ενίσχυση συλλογικών δράσεων σε τοπικό επίπεδο</a:t>
            </a:r>
          </a:p>
          <a:p>
            <a:r>
              <a:rPr lang="el-GR" dirty="0"/>
              <a:t>Μείωση κόστους με εκμετάλλευση ελεύθερου λογισμικού και ανοιχτών τεχνολογικών υποδομών (</a:t>
            </a:r>
            <a:r>
              <a:rPr lang="en-US" dirty="0"/>
              <a:t>Open APIs)</a:t>
            </a:r>
            <a:endParaRPr lang="el-GR" dirty="0"/>
          </a:p>
          <a:p>
            <a:r>
              <a:rPr lang="el-GR" dirty="0"/>
              <a:t>Μείωση γραφειοκρατίας</a:t>
            </a:r>
          </a:p>
          <a:p>
            <a:endParaRPr lang="el-GR" dirty="0"/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FA2D20D4-8F99-466F-9B48-7533825BE864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TID : 34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55071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05A92150-B1F3-406A-B010-CA0E04D60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279" y="576296"/>
            <a:ext cx="9777441" cy="5705407"/>
          </a:xfrm>
        </p:spPr>
      </p:pic>
    </p:spTree>
    <p:extLst>
      <p:ext uri="{BB962C8B-B14F-4D97-AF65-F5344CB8AC3E}">
        <p14:creationId xmlns:p14="http://schemas.microsoft.com/office/powerpoint/2010/main" val="1377945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7E1174DE-CFD3-4818-BF3F-1AFC0A55B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797" y="481535"/>
            <a:ext cx="5656405" cy="5894930"/>
          </a:xfrm>
        </p:spPr>
      </p:pic>
    </p:spTree>
    <p:extLst>
      <p:ext uri="{BB962C8B-B14F-4D97-AF65-F5344CB8AC3E}">
        <p14:creationId xmlns:p14="http://schemas.microsoft.com/office/powerpoint/2010/main" val="149396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7718C1-40C9-49DE-BC38-0E9491FF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200" y="618518"/>
            <a:ext cx="9905998" cy="1478570"/>
          </a:xfrm>
        </p:spPr>
        <p:txBody>
          <a:bodyPr/>
          <a:lstStyle/>
          <a:p>
            <a:r>
              <a:rPr lang="el-GR" dirty="0"/>
              <a:t>Η </a:t>
            </a:r>
            <a:r>
              <a:rPr lang="el-GR" dirty="0" err="1"/>
              <a:t>Ιδεα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A087784-DEFF-459A-9C58-C5A7F888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200" y="2249487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l-GR" dirty="0"/>
              <a:t>Ηλεκτρονική Πλατφόρμα που περιλαμβάνει :</a:t>
            </a:r>
          </a:p>
          <a:p>
            <a:r>
              <a:rPr lang="el-GR" dirty="0"/>
              <a:t>Εικονικό Κοινωνικό Παντοπωλείο</a:t>
            </a:r>
          </a:p>
          <a:p>
            <a:r>
              <a:rPr lang="el-GR" dirty="0"/>
              <a:t>Πληρωμές στον δήμο</a:t>
            </a:r>
          </a:p>
          <a:p>
            <a:r>
              <a:rPr lang="el-GR" dirty="0"/>
              <a:t>Παραγγελίες χωρίς μεσάζοντες</a:t>
            </a:r>
          </a:p>
          <a:p>
            <a:r>
              <a:rPr lang="el-GR" dirty="0"/>
              <a:t>Ανταποδοτικότητα – επιβράβευση δωρητών, πολιτών και επιχειρήσεων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Μελλοντικές επεκτάσεις (αναφορές προβλημάτων </a:t>
            </a:r>
            <a:r>
              <a:rPr lang="el-GR" dirty="0" err="1"/>
              <a:t>κλπ</a:t>
            </a:r>
            <a:r>
              <a:rPr lang="el-GR" dirty="0"/>
              <a:t>)</a:t>
            </a:r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CB0C812B-14F5-4B80-A63E-436624E1457C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TID : 34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51579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>
            <a:extLst>
              <a:ext uri="{FF2B5EF4-FFF2-40B4-BE49-F238E27FC236}">
                <a16:creationId xmlns:a16="http://schemas.microsoft.com/office/drawing/2014/main" id="{F4C9A5CA-3E8B-43C2-A7FB-E5B8CC65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1" y="2451386"/>
            <a:ext cx="911998" cy="91199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082F4B28-531A-41C1-9D66-E967107D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6" y="2548331"/>
            <a:ext cx="365827" cy="414030"/>
          </a:xfrm>
          <a:prstGeom prst="rect">
            <a:avLst/>
          </a:prstGeom>
        </p:spPr>
      </p:pic>
      <p:sp>
        <p:nvSpPr>
          <p:cNvPr id="19" name="Βέλος: Δεξιό 18">
            <a:extLst>
              <a:ext uri="{FF2B5EF4-FFF2-40B4-BE49-F238E27FC236}">
                <a16:creationId xmlns:a16="http://schemas.microsoft.com/office/drawing/2014/main" id="{9ACB92A0-251D-4395-8992-3270BD0CCA27}"/>
              </a:ext>
            </a:extLst>
          </p:cNvPr>
          <p:cNvSpPr/>
          <p:nvPr/>
        </p:nvSpPr>
        <p:spPr>
          <a:xfrm>
            <a:off x="1359164" y="2907084"/>
            <a:ext cx="446844" cy="24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D0EAC2B7-94AC-4C2E-86ED-D2B9D459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798" y="2251989"/>
            <a:ext cx="1310190" cy="1310190"/>
          </a:xfrm>
          <a:prstGeom prst="rect">
            <a:avLst/>
          </a:prstGeom>
        </p:spPr>
      </p:pic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A051C1FE-CFEA-49E8-8859-B64FD1EB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816" y="2387670"/>
            <a:ext cx="1211470" cy="1338464"/>
          </a:xfrm>
          <a:prstGeom prst="rect">
            <a:avLst/>
          </a:prstGeom>
        </p:spPr>
      </p:pic>
      <p:pic>
        <p:nvPicPr>
          <p:cNvPr id="33" name="Εικόνα 32">
            <a:extLst>
              <a:ext uri="{FF2B5EF4-FFF2-40B4-BE49-F238E27FC236}">
                <a16:creationId xmlns:a16="http://schemas.microsoft.com/office/drawing/2014/main" id="{163DF067-0043-4C94-AA6E-65A763DBA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13" y="2318758"/>
            <a:ext cx="1407376" cy="1407376"/>
          </a:xfrm>
          <a:prstGeom prst="rect">
            <a:avLst/>
          </a:prstGeom>
        </p:spPr>
      </p:pic>
      <p:sp>
        <p:nvSpPr>
          <p:cNvPr id="38" name="Ορθογώνιο: Στρογγύλεμα γωνιών 37">
            <a:extLst>
              <a:ext uri="{FF2B5EF4-FFF2-40B4-BE49-F238E27FC236}">
                <a16:creationId xmlns:a16="http://schemas.microsoft.com/office/drawing/2014/main" id="{E269B3A1-3133-4D76-82FC-FB48EEB0FDBC}"/>
              </a:ext>
            </a:extLst>
          </p:cNvPr>
          <p:cNvSpPr/>
          <p:nvPr/>
        </p:nvSpPr>
        <p:spPr>
          <a:xfrm>
            <a:off x="8810820" y="815724"/>
            <a:ext cx="1575029" cy="9963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Λογαριασμός</a:t>
            </a:r>
          </a:p>
          <a:p>
            <a:pPr algn="ctr"/>
            <a:r>
              <a:rPr lang="el-GR" dirty="0"/>
              <a:t>Επιχείρησης</a:t>
            </a:r>
          </a:p>
        </p:txBody>
      </p:sp>
      <p:pic>
        <p:nvPicPr>
          <p:cNvPr id="40" name="Εικόνα 39">
            <a:extLst>
              <a:ext uri="{FF2B5EF4-FFF2-40B4-BE49-F238E27FC236}">
                <a16:creationId xmlns:a16="http://schemas.microsoft.com/office/drawing/2014/main" id="{EC506424-130D-4DE2-AC37-DEC7D10E2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3139" y="5204550"/>
            <a:ext cx="541803" cy="540904"/>
          </a:xfrm>
          <a:prstGeom prst="rect">
            <a:avLst/>
          </a:prstGeom>
        </p:spPr>
      </p:pic>
      <p:sp>
        <p:nvSpPr>
          <p:cNvPr id="42" name="Ορθογώνιο: Στρογγύλεμα γωνιών 41">
            <a:extLst>
              <a:ext uri="{FF2B5EF4-FFF2-40B4-BE49-F238E27FC236}">
                <a16:creationId xmlns:a16="http://schemas.microsoft.com/office/drawing/2014/main" id="{A22C7EB6-DB3C-4776-8BAD-28B4E9C8E711}"/>
              </a:ext>
            </a:extLst>
          </p:cNvPr>
          <p:cNvSpPr/>
          <p:nvPr/>
        </p:nvSpPr>
        <p:spPr>
          <a:xfrm>
            <a:off x="8860570" y="2524247"/>
            <a:ext cx="1747586" cy="9963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Λογαριασμός</a:t>
            </a:r>
          </a:p>
          <a:p>
            <a:pPr algn="ctr"/>
            <a:r>
              <a:rPr lang="el-GR" dirty="0"/>
              <a:t>Κοινωνικού</a:t>
            </a:r>
          </a:p>
          <a:p>
            <a:pPr algn="ctr"/>
            <a:r>
              <a:rPr lang="el-GR" dirty="0"/>
              <a:t>Παντοπωλείου</a:t>
            </a:r>
          </a:p>
        </p:txBody>
      </p:sp>
      <p:sp>
        <p:nvSpPr>
          <p:cNvPr id="43" name="Βέλος: Δεξιό 42">
            <a:extLst>
              <a:ext uri="{FF2B5EF4-FFF2-40B4-BE49-F238E27FC236}">
                <a16:creationId xmlns:a16="http://schemas.microsoft.com/office/drawing/2014/main" id="{76ED8585-FE1F-459A-A745-CF0404D40873}"/>
              </a:ext>
            </a:extLst>
          </p:cNvPr>
          <p:cNvSpPr/>
          <p:nvPr/>
        </p:nvSpPr>
        <p:spPr>
          <a:xfrm rot="19621425">
            <a:off x="7895383" y="2042761"/>
            <a:ext cx="446844" cy="24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4" name="Βέλος: Δεξιό 43">
            <a:extLst>
              <a:ext uri="{FF2B5EF4-FFF2-40B4-BE49-F238E27FC236}">
                <a16:creationId xmlns:a16="http://schemas.microsoft.com/office/drawing/2014/main" id="{E8815294-17FB-4CB3-9660-1EF66D87507D}"/>
              </a:ext>
            </a:extLst>
          </p:cNvPr>
          <p:cNvSpPr/>
          <p:nvPr/>
        </p:nvSpPr>
        <p:spPr>
          <a:xfrm>
            <a:off x="5533903" y="2907084"/>
            <a:ext cx="446844" cy="24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5" name="Βέλος: Δεξιό 44">
            <a:extLst>
              <a:ext uri="{FF2B5EF4-FFF2-40B4-BE49-F238E27FC236}">
                <a16:creationId xmlns:a16="http://schemas.microsoft.com/office/drawing/2014/main" id="{1AC3F3EA-64EF-43C6-91C3-A4A2A8D5D9A4}"/>
              </a:ext>
            </a:extLst>
          </p:cNvPr>
          <p:cNvSpPr/>
          <p:nvPr/>
        </p:nvSpPr>
        <p:spPr>
          <a:xfrm>
            <a:off x="3472355" y="2907084"/>
            <a:ext cx="446844" cy="24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Βέλος: Δεξιό 45">
            <a:extLst>
              <a:ext uri="{FF2B5EF4-FFF2-40B4-BE49-F238E27FC236}">
                <a16:creationId xmlns:a16="http://schemas.microsoft.com/office/drawing/2014/main" id="{6812FFF6-B92C-4612-A2FB-3A01B43A57C7}"/>
              </a:ext>
            </a:extLst>
          </p:cNvPr>
          <p:cNvSpPr/>
          <p:nvPr/>
        </p:nvSpPr>
        <p:spPr>
          <a:xfrm>
            <a:off x="7942866" y="2901013"/>
            <a:ext cx="446844" cy="24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9" name="Βέλος: Δεξιό 48">
            <a:extLst>
              <a:ext uri="{FF2B5EF4-FFF2-40B4-BE49-F238E27FC236}">
                <a16:creationId xmlns:a16="http://schemas.microsoft.com/office/drawing/2014/main" id="{29787E0E-A18A-4A33-9A8A-6F6D9F559D30}"/>
              </a:ext>
            </a:extLst>
          </p:cNvPr>
          <p:cNvSpPr/>
          <p:nvPr/>
        </p:nvSpPr>
        <p:spPr>
          <a:xfrm rot="6634801">
            <a:off x="8377732" y="4296842"/>
            <a:ext cx="1038147" cy="283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50" name="Εικόνα 49">
            <a:extLst>
              <a:ext uri="{FF2B5EF4-FFF2-40B4-BE49-F238E27FC236}">
                <a16:creationId xmlns:a16="http://schemas.microsoft.com/office/drawing/2014/main" id="{C351A8BD-E30B-487F-B31E-B7AB4621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330" y="5475002"/>
            <a:ext cx="911998" cy="911998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2628A8D0-B629-4C0C-AA02-ABEE5D86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725" y="5475002"/>
            <a:ext cx="911998" cy="911998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AFC708D0-6447-401C-8A31-2E92A113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475" y="5475002"/>
            <a:ext cx="911998" cy="911998"/>
          </a:xfrm>
          <a:prstGeom prst="rect">
            <a:avLst/>
          </a:prstGeom>
        </p:spPr>
      </p:pic>
      <p:pic>
        <p:nvPicPr>
          <p:cNvPr id="53" name="Εικόνα 52">
            <a:extLst>
              <a:ext uri="{FF2B5EF4-FFF2-40B4-BE49-F238E27FC236}">
                <a16:creationId xmlns:a16="http://schemas.microsoft.com/office/drawing/2014/main" id="{4B2EC539-A177-446E-8DD5-33C4971C7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188" y="5204550"/>
            <a:ext cx="541803" cy="540904"/>
          </a:xfrm>
          <a:prstGeom prst="rect">
            <a:avLst/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708712D1-D80E-4239-B299-AA75997DA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7428" y="5204550"/>
            <a:ext cx="541803" cy="540904"/>
          </a:xfrm>
          <a:prstGeom prst="rect">
            <a:avLst/>
          </a:prstGeom>
        </p:spPr>
      </p:pic>
      <p:sp>
        <p:nvSpPr>
          <p:cNvPr id="55" name="Βέλος: Δεξιό 54">
            <a:extLst>
              <a:ext uri="{FF2B5EF4-FFF2-40B4-BE49-F238E27FC236}">
                <a16:creationId xmlns:a16="http://schemas.microsoft.com/office/drawing/2014/main" id="{911DCC1F-EB79-47A5-9717-FE3CFF686639}"/>
              </a:ext>
            </a:extLst>
          </p:cNvPr>
          <p:cNvSpPr/>
          <p:nvPr/>
        </p:nvSpPr>
        <p:spPr>
          <a:xfrm rot="5400000">
            <a:off x="9155987" y="4344593"/>
            <a:ext cx="1038147" cy="283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6" name="Βέλος: Δεξιό 55">
            <a:extLst>
              <a:ext uri="{FF2B5EF4-FFF2-40B4-BE49-F238E27FC236}">
                <a16:creationId xmlns:a16="http://schemas.microsoft.com/office/drawing/2014/main" id="{92936E98-CD95-4F31-B571-481BB954C4BC}"/>
              </a:ext>
            </a:extLst>
          </p:cNvPr>
          <p:cNvSpPr/>
          <p:nvPr/>
        </p:nvSpPr>
        <p:spPr>
          <a:xfrm rot="4556752">
            <a:off x="9966345" y="4344594"/>
            <a:ext cx="1038147" cy="283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58" name="Εικόνα 57">
            <a:extLst>
              <a:ext uri="{FF2B5EF4-FFF2-40B4-BE49-F238E27FC236}">
                <a16:creationId xmlns:a16="http://schemas.microsoft.com/office/drawing/2014/main" id="{F7E43ACB-005D-4D53-B545-CA85E1EC0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142" y="172165"/>
            <a:ext cx="1743455" cy="1743455"/>
          </a:xfrm>
          <a:prstGeom prst="rect">
            <a:avLst/>
          </a:prstGeom>
        </p:spPr>
      </p:pic>
      <p:sp>
        <p:nvSpPr>
          <p:cNvPr id="67" name="Βέλος: Δεξιό 66">
            <a:extLst>
              <a:ext uri="{FF2B5EF4-FFF2-40B4-BE49-F238E27FC236}">
                <a16:creationId xmlns:a16="http://schemas.microsoft.com/office/drawing/2014/main" id="{1EAC750D-BE24-4E1D-879B-0071EA4DD3E5}"/>
              </a:ext>
            </a:extLst>
          </p:cNvPr>
          <p:cNvSpPr/>
          <p:nvPr/>
        </p:nvSpPr>
        <p:spPr>
          <a:xfrm rot="5400000">
            <a:off x="13221" y="1603604"/>
            <a:ext cx="1222763" cy="264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8" name="Ορθογώνιο 67">
            <a:extLst>
              <a:ext uri="{FF2B5EF4-FFF2-40B4-BE49-F238E27FC236}">
                <a16:creationId xmlns:a16="http://schemas.microsoft.com/office/drawing/2014/main" id="{61CCD789-FF19-4A79-A994-86FC6C2314F3}"/>
              </a:ext>
            </a:extLst>
          </p:cNvPr>
          <p:cNvSpPr/>
          <p:nvPr/>
        </p:nvSpPr>
        <p:spPr>
          <a:xfrm>
            <a:off x="698461" y="1126801"/>
            <a:ext cx="4105081" cy="1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CF2A880-B7D2-4C1B-8F16-29328C797936}"/>
              </a:ext>
            </a:extLst>
          </p:cNvPr>
          <p:cNvSpPr txBox="1"/>
          <p:nvPr/>
        </p:nvSpPr>
        <p:spPr>
          <a:xfrm>
            <a:off x="1470348" y="4265920"/>
            <a:ext cx="4770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3600" dirty="0"/>
              <a:t>Ψηφιακό</a:t>
            </a:r>
          </a:p>
          <a:p>
            <a:r>
              <a:rPr lang="el-GR" sz="3600" dirty="0"/>
              <a:t>Κοινωνικό Παντοπωλείο</a:t>
            </a:r>
          </a:p>
        </p:txBody>
      </p:sp>
      <p:sp>
        <p:nvSpPr>
          <p:cNvPr id="77" name="Υπότιτλος 2">
            <a:extLst>
              <a:ext uri="{FF2B5EF4-FFF2-40B4-BE49-F238E27FC236}">
                <a16:creationId xmlns:a16="http://schemas.microsoft.com/office/drawing/2014/main" id="{253A4E41-A27B-4545-97C6-5B2230A4A634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TID : 34</a:t>
            </a:r>
            <a:endParaRPr lang="el-GR" sz="2400" dirty="0"/>
          </a:p>
        </p:txBody>
      </p:sp>
      <p:sp>
        <p:nvSpPr>
          <p:cNvPr id="30" name="Βέλος: Δεξιό 29">
            <a:extLst>
              <a:ext uri="{FF2B5EF4-FFF2-40B4-BE49-F238E27FC236}">
                <a16:creationId xmlns:a16="http://schemas.microsoft.com/office/drawing/2014/main" id="{6F52D74A-0508-4C8A-AA28-0604FE1AE8D1}"/>
              </a:ext>
            </a:extLst>
          </p:cNvPr>
          <p:cNvSpPr/>
          <p:nvPr/>
        </p:nvSpPr>
        <p:spPr>
          <a:xfrm>
            <a:off x="6543537" y="1097156"/>
            <a:ext cx="1969272" cy="264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D39725B4-3D6E-4778-B375-015014EB4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2434" y="148447"/>
            <a:ext cx="877135" cy="877135"/>
          </a:xfrm>
          <a:prstGeom prst="rect">
            <a:avLst/>
          </a:prstGeom>
        </p:spPr>
      </p:pic>
      <p:pic>
        <p:nvPicPr>
          <p:cNvPr id="34" name="Εικόνα 33">
            <a:extLst>
              <a:ext uri="{FF2B5EF4-FFF2-40B4-BE49-F238E27FC236}">
                <a16:creationId xmlns:a16="http://schemas.microsoft.com/office/drawing/2014/main" id="{5220ADAB-3197-4A99-A157-15E0D2F4F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606" y="190599"/>
            <a:ext cx="877135" cy="8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1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9D0D2E-8056-41BB-81A7-4E338A5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784" y="618518"/>
            <a:ext cx="9905998" cy="1478570"/>
          </a:xfrm>
        </p:spPr>
        <p:txBody>
          <a:bodyPr/>
          <a:lstStyle/>
          <a:p>
            <a:r>
              <a:rPr lang="el-GR" dirty="0" err="1"/>
              <a:t>Τεχνολογιεσ</a:t>
            </a:r>
            <a:endParaRPr lang="el-GR" dirty="0"/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FB1E564F-FA0E-4F62-AE93-3AB8821283AA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TID : 34</a:t>
            </a:r>
            <a:endParaRPr lang="el-GR" sz="2400" dirty="0"/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82DF920F-561D-4A21-9AA9-B2233107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34" y="3365391"/>
            <a:ext cx="3724011" cy="713108"/>
          </a:xfrm>
          <a:prstGeom prst="rect">
            <a:avLst/>
          </a:prstGeom>
        </p:spPr>
      </p:pic>
      <p:sp>
        <p:nvSpPr>
          <p:cNvPr id="8" name="Θέση περιεχομένου 2">
            <a:extLst>
              <a:ext uri="{FF2B5EF4-FFF2-40B4-BE49-F238E27FC236}">
                <a16:creationId xmlns:a16="http://schemas.microsoft.com/office/drawing/2014/main" id="{C9D04D21-1706-42BD-B100-3890B90D3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784" y="1950720"/>
            <a:ext cx="9905999" cy="1123639"/>
          </a:xfrm>
        </p:spPr>
        <p:txBody>
          <a:bodyPr>
            <a:normAutofit fontScale="70000" lnSpcReduction="20000"/>
          </a:bodyPr>
          <a:lstStyle/>
          <a:p>
            <a:r>
              <a:rPr lang="el-GR" dirty="0"/>
              <a:t>Η πλατφόρμα λειτουργεί πάνω σε ελεύθερο λογισμικό</a:t>
            </a:r>
            <a:endParaRPr lang="en-US" dirty="0"/>
          </a:p>
          <a:p>
            <a:r>
              <a:rPr lang="el-GR" dirty="0"/>
              <a:t>Ταυτοποίηση χρήστη μέσω εθνικού κόμβου </a:t>
            </a:r>
            <a:r>
              <a:rPr lang="en-US" dirty="0" err="1"/>
              <a:t>eIDAS</a:t>
            </a:r>
            <a:r>
              <a:rPr lang="en-US" dirty="0"/>
              <a:t>,  Identity Server NBG</a:t>
            </a:r>
            <a:r>
              <a:rPr lang="el-GR" dirty="0"/>
              <a:t> </a:t>
            </a:r>
            <a:r>
              <a:rPr lang="el-GR" dirty="0" err="1"/>
              <a:t>κλπ</a:t>
            </a:r>
            <a:r>
              <a:rPr lang="el-GR" dirty="0"/>
              <a:t> </a:t>
            </a:r>
          </a:p>
          <a:p>
            <a:r>
              <a:rPr lang="en-US" dirty="0"/>
              <a:t>APIs </a:t>
            </a:r>
            <a:r>
              <a:rPr lang="el-GR" dirty="0"/>
              <a:t>που χρησιμοποιήθηκαν :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7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9D0D2E-8056-41BB-81A7-4E338A5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784" y="618518"/>
            <a:ext cx="9905998" cy="1478570"/>
          </a:xfrm>
        </p:spPr>
        <p:txBody>
          <a:bodyPr/>
          <a:lstStyle/>
          <a:p>
            <a:r>
              <a:rPr lang="el-GR" dirty="0" err="1"/>
              <a:t>Τεχνολογιεσ</a:t>
            </a:r>
            <a:endParaRPr lang="el-GR" dirty="0"/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FB1E564F-FA0E-4F62-AE93-3AB8821283AA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TID : 34</a:t>
            </a:r>
            <a:endParaRPr lang="el-GR" sz="2400" dirty="0"/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82DF920F-561D-4A21-9AA9-B2233107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34" y="3365391"/>
            <a:ext cx="3724011" cy="713108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0C82DCDA-3AE5-46C1-AE3B-C7647DFD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4" y="4633694"/>
            <a:ext cx="3724009" cy="713108"/>
          </a:xfrm>
          <a:prstGeom prst="rect">
            <a:avLst/>
          </a:prstGeom>
        </p:spPr>
      </p:pic>
      <p:sp>
        <p:nvSpPr>
          <p:cNvPr id="9" name="Θέση περιεχομένου 2">
            <a:extLst>
              <a:ext uri="{FF2B5EF4-FFF2-40B4-BE49-F238E27FC236}">
                <a16:creationId xmlns:a16="http://schemas.microsoft.com/office/drawing/2014/main" id="{A337BB98-BEFA-43B1-8A3E-DDDD857A7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784" y="1950720"/>
            <a:ext cx="9905999" cy="1123639"/>
          </a:xfrm>
        </p:spPr>
        <p:txBody>
          <a:bodyPr>
            <a:normAutofit fontScale="70000" lnSpcReduction="20000"/>
          </a:bodyPr>
          <a:lstStyle/>
          <a:p>
            <a:r>
              <a:rPr lang="el-GR" dirty="0"/>
              <a:t>Η πλατφόρμα λειτουργεί πάνω σε ελεύθερο λογισμικό</a:t>
            </a:r>
            <a:endParaRPr lang="en-US" dirty="0"/>
          </a:p>
          <a:p>
            <a:r>
              <a:rPr lang="el-GR" dirty="0"/>
              <a:t>Ταυτοποίηση χρήστη μέσω εθνικού κόμβου </a:t>
            </a:r>
            <a:r>
              <a:rPr lang="en-US" dirty="0" err="1"/>
              <a:t>eIDAS</a:t>
            </a:r>
            <a:r>
              <a:rPr lang="en-US" dirty="0"/>
              <a:t>,  Identity Server NBG</a:t>
            </a:r>
            <a:r>
              <a:rPr lang="el-GR" dirty="0"/>
              <a:t> </a:t>
            </a:r>
            <a:r>
              <a:rPr lang="el-GR" dirty="0" err="1"/>
              <a:t>κλπ</a:t>
            </a:r>
            <a:r>
              <a:rPr lang="el-GR" dirty="0"/>
              <a:t> </a:t>
            </a:r>
          </a:p>
          <a:p>
            <a:r>
              <a:rPr lang="en-US" dirty="0"/>
              <a:t>APIs </a:t>
            </a:r>
            <a:r>
              <a:rPr lang="el-GR" dirty="0"/>
              <a:t>που χρησιμοποιήθηκαν :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9D0D2E-8056-41BB-81A7-4E338A5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784" y="618518"/>
            <a:ext cx="9905998" cy="1478570"/>
          </a:xfrm>
        </p:spPr>
        <p:txBody>
          <a:bodyPr/>
          <a:lstStyle/>
          <a:p>
            <a:r>
              <a:rPr lang="el-GR" dirty="0" err="1"/>
              <a:t>Τεχνολογιεσ</a:t>
            </a:r>
            <a:endParaRPr lang="el-GR" dirty="0"/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FB1E564F-FA0E-4F62-AE93-3AB8821283AA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TID : 34</a:t>
            </a:r>
            <a:endParaRPr lang="el-GR" sz="2400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DA5402F-D41D-42B0-A9A3-D258EC6F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34" y="3358353"/>
            <a:ext cx="3724011" cy="713109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82DF920F-561D-4A21-9AA9-B2233107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4" y="3365391"/>
            <a:ext cx="3724011" cy="713108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0C82DCDA-3AE5-46C1-AE3B-C7647DFD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34" y="4633694"/>
            <a:ext cx="3724009" cy="713108"/>
          </a:xfrm>
          <a:prstGeom prst="rect">
            <a:avLst/>
          </a:prstGeom>
        </p:spPr>
      </p:pic>
      <p:sp>
        <p:nvSpPr>
          <p:cNvPr id="10" name="Θέση περιεχομένου 2">
            <a:extLst>
              <a:ext uri="{FF2B5EF4-FFF2-40B4-BE49-F238E27FC236}">
                <a16:creationId xmlns:a16="http://schemas.microsoft.com/office/drawing/2014/main" id="{CE0A9BA7-A357-4117-AB45-8C663636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784" y="1950720"/>
            <a:ext cx="9905999" cy="1123639"/>
          </a:xfrm>
        </p:spPr>
        <p:txBody>
          <a:bodyPr>
            <a:normAutofit fontScale="70000" lnSpcReduction="20000"/>
          </a:bodyPr>
          <a:lstStyle/>
          <a:p>
            <a:r>
              <a:rPr lang="el-GR" dirty="0"/>
              <a:t>Η πλατφόρμα λειτουργεί πάνω σε ελεύθερο λογισμικό</a:t>
            </a:r>
            <a:endParaRPr lang="en-US" dirty="0"/>
          </a:p>
          <a:p>
            <a:r>
              <a:rPr lang="el-GR" dirty="0"/>
              <a:t>Ταυτοποίηση χρήστη μέσω εθνικού κόμβου </a:t>
            </a:r>
            <a:r>
              <a:rPr lang="en-US" dirty="0" err="1"/>
              <a:t>eIDAS</a:t>
            </a:r>
            <a:r>
              <a:rPr lang="en-US" dirty="0"/>
              <a:t>,  Identity Server NBG</a:t>
            </a:r>
            <a:r>
              <a:rPr lang="el-GR" dirty="0"/>
              <a:t> </a:t>
            </a:r>
            <a:r>
              <a:rPr lang="el-GR" dirty="0" err="1"/>
              <a:t>κλπ</a:t>
            </a:r>
            <a:r>
              <a:rPr lang="el-GR" dirty="0"/>
              <a:t> </a:t>
            </a:r>
          </a:p>
          <a:p>
            <a:r>
              <a:rPr lang="en-US" dirty="0"/>
              <a:t>APIs </a:t>
            </a:r>
            <a:r>
              <a:rPr lang="el-GR" dirty="0"/>
              <a:t>που χρησιμοποιήθηκαν :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4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9D0D2E-8056-41BB-81A7-4E338A5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784" y="618518"/>
            <a:ext cx="9905998" cy="1478570"/>
          </a:xfrm>
        </p:spPr>
        <p:txBody>
          <a:bodyPr/>
          <a:lstStyle/>
          <a:p>
            <a:r>
              <a:rPr lang="el-GR" dirty="0" err="1"/>
              <a:t>Τεχνολογιεσ</a:t>
            </a:r>
            <a:endParaRPr lang="el-GR" dirty="0"/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FB1E564F-FA0E-4F62-AE93-3AB8821283AA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TID : 34</a:t>
            </a:r>
            <a:endParaRPr lang="el-GR" sz="2400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DA5402F-D41D-42B0-A9A3-D258EC6F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34" y="3358353"/>
            <a:ext cx="3724011" cy="713109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EFBFFC9D-D183-4C17-BD39-DC72F093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06" y="4626829"/>
            <a:ext cx="3718039" cy="719973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82DF920F-561D-4A21-9AA9-B22331071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34" y="3365391"/>
            <a:ext cx="3724011" cy="713108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0C82DCDA-3AE5-46C1-AE3B-C7647DFD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34" y="4633694"/>
            <a:ext cx="3724009" cy="713108"/>
          </a:xfrm>
          <a:prstGeom prst="rect">
            <a:avLst/>
          </a:prstGeom>
        </p:spPr>
      </p:pic>
      <p:sp>
        <p:nvSpPr>
          <p:cNvPr id="11" name="Θέση περιεχομένου 2">
            <a:extLst>
              <a:ext uri="{FF2B5EF4-FFF2-40B4-BE49-F238E27FC236}">
                <a16:creationId xmlns:a16="http://schemas.microsoft.com/office/drawing/2014/main" id="{CF59297A-DBE8-4248-BB86-0D3DD194E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784" y="1950720"/>
            <a:ext cx="9905999" cy="1123639"/>
          </a:xfrm>
        </p:spPr>
        <p:txBody>
          <a:bodyPr>
            <a:normAutofit fontScale="70000" lnSpcReduction="20000"/>
          </a:bodyPr>
          <a:lstStyle/>
          <a:p>
            <a:r>
              <a:rPr lang="el-GR" dirty="0"/>
              <a:t>Η πλατφόρμα λειτουργεί πάνω σε ελεύθερο λογισμικό</a:t>
            </a:r>
            <a:endParaRPr lang="en-US" dirty="0"/>
          </a:p>
          <a:p>
            <a:r>
              <a:rPr lang="el-GR" dirty="0"/>
              <a:t>Ταυτοποίηση χρήστη μέσω εθνικού κόμβου </a:t>
            </a:r>
            <a:r>
              <a:rPr lang="en-US" dirty="0" err="1"/>
              <a:t>eIDAS</a:t>
            </a:r>
            <a:r>
              <a:rPr lang="en-US" dirty="0"/>
              <a:t>,  Identity Server NBG</a:t>
            </a:r>
            <a:r>
              <a:rPr lang="el-GR" dirty="0"/>
              <a:t> </a:t>
            </a:r>
            <a:r>
              <a:rPr lang="el-GR" dirty="0" err="1"/>
              <a:t>κλπ</a:t>
            </a:r>
            <a:r>
              <a:rPr lang="el-GR" dirty="0"/>
              <a:t> </a:t>
            </a:r>
          </a:p>
          <a:p>
            <a:r>
              <a:rPr lang="en-US" dirty="0"/>
              <a:t>APIs </a:t>
            </a:r>
            <a:r>
              <a:rPr lang="el-GR" dirty="0"/>
              <a:t>που χρησιμοποιήθηκαν :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2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9D0D2E-8056-41BB-81A7-4E338A5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784" y="618518"/>
            <a:ext cx="9905998" cy="1478570"/>
          </a:xfrm>
        </p:spPr>
        <p:txBody>
          <a:bodyPr/>
          <a:lstStyle/>
          <a:p>
            <a:r>
              <a:rPr lang="el-GR" dirty="0" err="1"/>
              <a:t>Τεχνολογιεσ</a:t>
            </a:r>
            <a:endParaRPr lang="el-GR" dirty="0"/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FB1E564F-FA0E-4F62-AE93-3AB8821283AA}"/>
              </a:ext>
            </a:extLst>
          </p:cNvPr>
          <p:cNvSpPr txBox="1">
            <a:spLocks/>
          </p:cNvSpPr>
          <p:nvPr/>
        </p:nvSpPr>
        <p:spPr>
          <a:xfrm>
            <a:off x="4839494" y="6006036"/>
            <a:ext cx="2513012" cy="67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TID : 34</a:t>
            </a:r>
            <a:endParaRPr lang="el-GR" sz="2400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DA5402F-D41D-42B0-A9A3-D258EC6F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34" y="3358353"/>
            <a:ext cx="3724011" cy="713109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EFBFFC9D-D183-4C17-BD39-DC72F093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06" y="4626829"/>
            <a:ext cx="3718039" cy="719973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82DF920F-561D-4A21-9AA9-B22331071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34" y="3365391"/>
            <a:ext cx="3724011" cy="713108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748DCD5F-A89B-4359-86EB-72A49C0EB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424" y="3358353"/>
            <a:ext cx="3150642" cy="720146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0C82DCDA-3AE5-46C1-AE3B-C7647DFDE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34" y="4633694"/>
            <a:ext cx="3724009" cy="713108"/>
          </a:xfrm>
          <a:prstGeom prst="rect">
            <a:avLst/>
          </a:prstGeom>
        </p:spPr>
      </p:pic>
      <p:sp>
        <p:nvSpPr>
          <p:cNvPr id="13" name="Θέση περιεχομένου 2">
            <a:extLst>
              <a:ext uri="{FF2B5EF4-FFF2-40B4-BE49-F238E27FC236}">
                <a16:creationId xmlns:a16="http://schemas.microsoft.com/office/drawing/2014/main" id="{BD5E1D17-5980-4AC8-BF17-BE31D4F5C8F7}"/>
              </a:ext>
            </a:extLst>
          </p:cNvPr>
          <p:cNvSpPr txBox="1">
            <a:spLocks/>
          </p:cNvSpPr>
          <p:nvPr/>
        </p:nvSpPr>
        <p:spPr>
          <a:xfrm>
            <a:off x="1580784" y="1950720"/>
            <a:ext cx="9905999" cy="1123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/>
              <a:t>Η πλατφόρμα λειτουργεί πάνω σε ελεύθερο λογισμικό</a:t>
            </a:r>
            <a:endParaRPr lang="en-US"/>
          </a:p>
          <a:p>
            <a:r>
              <a:rPr lang="el-GR"/>
              <a:t>Ταυτοποίηση χρήστη μέσω εθνικού κόμβου </a:t>
            </a:r>
            <a:r>
              <a:rPr lang="en-US"/>
              <a:t>eIDAS,  Identity Server NBG</a:t>
            </a:r>
            <a:r>
              <a:rPr lang="el-GR"/>
              <a:t> κλπ </a:t>
            </a:r>
          </a:p>
          <a:p>
            <a:r>
              <a:rPr lang="en-US"/>
              <a:t>APIs </a:t>
            </a:r>
            <a:r>
              <a:rPr lang="el-GR"/>
              <a:t>που χρησιμοποιήθηκαν :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11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Κύκλωμα">
  <a:themeElements>
    <a:clrScheme name="Κύκλωμα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Κύκλωμα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Κύκλωμα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TM04033919[[fn=Κύκλωμα]]</Template>
  <TotalTime>307</TotalTime>
  <Words>310</Words>
  <Application>Microsoft Office PowerPoint</Application>
  <PresentationFormat>Ευρεία οθόνη</PresentationFormat>
  <Paragraphs>81</Paragraphs>
  <Slides>21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21</vt:i4>
      </vt:variant>
    </vt:vector>
  </HeadingPairs>
  <TitlesOfParts>
    <vt:vector size="26" baseType="lpstr">
      <vt:lpstr>Arial</vt:lpstr>
      <vt:lpstr>Trebuchet MS</vt:lpstr>
      <vt:lpstr>Tw Cen MT</vt:lpstr>
      <vt:lpstr>Wingdings 3</vt:lpstr>
      <vt:lpstr>Κύκλωμα</vt:lpstr>
      <vt:lpstr>City Payment Gateway</vt:lpstr>
      <vt:lpstr>Η αναγκη</vt:lpstr>
      <vt:lpstr>Η Ιδεα</vt:lpstr>
      <vt:lpstr>Παρουσίαση του PowerPoint</vt:lpstr>
      <vt:lpstr>Τεχνολογιεσ</vt:lpstr>
      <vt:lpstr>Τεχνολογιεσ</vt:lpstr>
      <vt:lpstr>Τεχνολογιεσ</vt:lpstr>
      <vt:lpstr>Τεχνολογιεσ</vt:lpstr>
      <vt:lpstr>Τεχνολογιεσ</vt:lpstr>
      <vt:lpstr>Τεχνολογιεσ</vt:lpstr>
      <vt:lpstr>Οφελη</vt:lpstr>
      <vt:lpstr>ομαδα</vt:lpstr>
      <vt:lpstr>ομαδα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Payment Gateway</dc:title>
  <dc:creator>Nikos</dc:creator>
  <cp:lastModifiedBy>Nikos</cp:lastModifiedBy>
  <cp:revision>34</cp:revision>
  <dcterms:created xsi:type="dcterms:W3CDTF">2018-06-30T21:09:13Z</dcterms:created>
  <dcterms:modified xsi:type="dcterms:W3CDTF">2018-07-01T09:45:18Z</dcterms:modified>
</cp:coreProperties>
</file>